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74" r:id="rId4"/>
    <p:sldId id="265" r:id="rId5"/>
    <p:sldId id="261" r:id="rId6"/>
    <p:sldId id="273" r:id="rId7"/>
    <p:sldId id="264" r:id="rId8"/>
    <p:sldId id="266" r:id="rId9"/>
    <p:sldId id="270" r:id="rId10"/>
    <p:sldId id="271" r:id="rId11"/>
    <p:sldId id="272" r:id="rId12"/>
    <p:sldId id="262" r:id="rId13"/>
    <p:sldId id="268" r:id="rId14"/>
    <p:sldId id="269" r:id="rId15"/>
    <p:sldId id="25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8000"/>
    <a:srgbClr val="33CC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23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5349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2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7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7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1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3444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6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1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6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5" y="1316038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1" y="1316038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49" y="6019801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49" y="5849118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1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1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1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1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49" y="1057987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User\Desktop\информация на сайт библиотека2012г\P21305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6020" y="2309898"/>
            <a:ext cx="5244075" cy="45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информация на сайт библиотека2012г\Изображение 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1033" y="4608142"/>
            <a:ext cx="2809559" cy="233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информация на сайт библиотека2012г\Изображение 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0" y="-22076"/>
            <a:ext cx="2809559" cy="226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информация на сайт библиотека2012г\Изображение 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8" y="4595284"/>
            <a:ext cx="2747400" cy="226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информация на сайт библиотека2012г\Изображение 0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1033" y="0"/>
            <a:ext cx="2792969" cy="233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:\FOTOLL\FOTO\Изображение\img0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8929" y="-22075"/>
            <a:ext cx="3602103" cy="235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информация на сайт библиотека2012г\Изображение 0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8291" y="2238192"/>
            <a:ext cx="2787219" cy="236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информация на сайт библиотека2012г\Изображение 0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1033" y="2331972"/>
            <a:ext cx="2809559" cy="227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37564" y="1715730"/>
            <a:ext cx="9575087" cy="175432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glow" dir="t">
                <a:rot lat="0" lon="0" rev="3600000"/>
              </a:lightRig>
            </a:scene3d>
            <a:sp3d extrusionH="57150"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>
                  <a:prstDash val="solid"/>
                </a:ln>
                <a:blipFill>
                  <a:blip r:embed="rId10"/>
                  <a:tile tx="0" ty="0" sx="100000" sy="100000" flip="none" algn="tl"/>
                </a:blipFill>
                <a:effectLst>
                  <a:glow rad="228600">
                    <a:srgbClr val="FFC000">
                      <a:alpha val="40000"/>
                    </a:srgb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Bookman Old Style" pitchFamily="18" charset="0"/>
              </a:rPr>
              <a:t>Пришел, увидел, прочитал!</a:t>
            </a:r>
          </a:p>
        </p:txBody>
      </p:sp>
    </p:spTree>
    <p:extLst>
      <p:ext uri="{BB962C8B-B14F-4D97-AF65-F5344CB8AC3E}">
        <p14:creationId xmlns:p14="http://schemas.microsoft.com/office/powerpoint/2010/main" xmlns="" val="338826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Нуриса\Desktop\рекомендательный список ( 1-4 классы)\рассказы о животны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Нуриса\Desktop\рекомендательный список ( 1-4 классы)\сказ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C:\Users\User\Desktop\информация на сайт библиотека2012г\12.2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" y="-5372"/>
            <a:ext cx="9321693" cy="68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информация на сайт библиотека2012г\Изображение 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932" y="0"/>
            <a:ext cx="9144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257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User\Desktop\информация на сайт библиотека2012г\P21305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6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9" y="332657"/>
            <a:ext cx="8496945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«Темп ускоряется. Книги уменьшаются в объёме. Сокращённое издание. Пересказ. Экстракт. Не размазывать! Скорее к развязке!.. Произведения классиков сокращаются до пятнадцатиминутной радиопередачи. Потом ещё больше: одна колонка текста, которую можно пробежать за две минуты; потом ещё: десять- двадцать строк для энциклопедического словаря.</a:t>
            </a:r>
          </a:p>
          <a:p>
            <a:r>
              <a:rPr lang="ru-RU" sz="2400" dirty="0" smtClean="0"/>
              <a:t>Срок обучения в школах сокращается, дисциплина падает, философия, история, языки упразднены. Английскому языку и орфографии уделяется всё меньше и меньше времени и, наконец, эти предметы заброшены совсем. Жизнь коротка. Что тебе нужно?  Прежде всего работа, а после работы развлечения, а их кругом сколько угодно, на каждом шагу, наслаждайтесь! Так зачем же учиться чему-нибудь, кроме умения нажимать кнопки, включать рубильники, завинчивать гайки, пригонять болты?»</a:t>
            </a:r>
          </a:p>
          <a:p>
            <a:r>
              <a:rPr lang="ru-RU" sz="2400" dirty="0" smtClean="0"/>
              <a:t>                               </a:t>
            </a:r>
            <a:r>
              <a:rPr lang="ru-RU" sz="2400" b="1" dirty="0" smtClean="0"/>
              <a:t>«451 по Фаренгейту»  </a:t>
            </a:r>
            <a:r>
              <a:rPr lang="ru-RU" sz="2400" b="1" dirty="0" err="1" smtClean="0"/>
              <a:t>Рэй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Брэдбери</a:t>
            </a:r>
            <a:r>
              <a:rPr lang="ru-RU" sz="2400" b="1" dirty="0" smtClean="0"/>
              <a:t> 1953г.</a:t>
            </a:r>
            <a:endParaRPr lang="ru-RU" sz="24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28185" y="-315416"/>
            <a:ext cx="2902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2121" y="1"/>
            <a:ext cx="3491881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«Каждый из нас есть то, что он читает; и каждый человек есть то, как он читает; и все мы становимся незаметно тем, что мы вычитываем из прочитанного, - как бы букетом собранных нами в чтении цветов…»</a:t>
            </a: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                                                                                                                                        </a:t>
            </a: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Иван Ильин</a:t>
            </a: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 </a:t>
            </a: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579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982" y="0"/>
            <a:ext cx="91659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27584" y="171554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 </a:t>
            </a:r>
            <a:endParaRPr lang="ru-RU" dirty="0" smtClean="0">
              <a:latin typeface="Times New Roman"/>
              <a:ea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08306" y="40770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1983" y="117694"/>
            <a:ext cx="903649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Cyril"/>
                <a:ea typeface="Times New Roman"/>
              </a:rPr>
              <a:t>Слово</a:t>
            </a:r>
            <a:r>
              <a:rPr lang="ru-RU" sz="2000" b="1" dirty="0" smtClean="0">
                <a:latin typeface="Cyril"/>
                <a:ea typeface="Times New Roman"/>
                <a:cs typeface="AngsanaUPC"/>
              </a:rPr>
              <a:t> </a:t>
            </a:r>
            <a:r>
              <a:rPr lang="ru-RU" sz="2000" b="1" dirty="0">
                <a:latin typeface="Cyril"/>
                <a:ea typeface="Times New Roman"/>
              </a:rPr>
              <a:t>библиотекаря</a:t>
            </a:r>
            <a:r>
              <a:rPr lang="ru-RU" sz="2000" b="1" dirty="0" smtClean="0">
                <a:latin typeface="Cyril"/>
                <a:ea typeface="Times New Roman"/>
                <a:cs typeface="AngsanaUPC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 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В наших домах сегодня остается все меньше книжных полок. Чтение из занятия обыденно-возвышенного становится не то маргинальным, не то элитарным. Это очень печально, ибо книга в 21-ом веке — не источник знаний. Она — что в нынешней России особенно актуально — источник и условие свободы. Причем свободы не только политической, хотя и это важно, ибо в отличие от подконтрольного государству и рекламе телевидения, книжный рынок сохраняет относительную самостоятельность, но прежде всего — свободы внутренней. В нынешнюю эпоху тотального обезличивания и подчинения жесточайшим нормам общества потребления  человек читающий остается островком личной независимости, ему дана, перефразируя жизненное кредо Пушкина, высокая привилегия мыслить и страдать. И пока в человеческих сердцах горит таинственный свет любви к слову, очень важно не дать ему погаснуть.</a:t>
            </a:r>
            <a:endParaRPr lang="ru-RU" sz="24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Cyril"/>
                <a:ea typeface="Times New Roman"/>
                <a:cs typeface="AngsanaUPC"/>
              </a:rPr>
              <a:t> </a:t>
            </a:r>
            <a:endParaRPr lang="ru-RU" sz="24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43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85800" y="5805264"/>
            <a:ext cx="8458200" cy="43204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                                                                      </a:t>
            </a:r>
            <a:r>
              <a:rPr lang="ru-RU" b="0" cap="none" dirty="0" smtClean="0">
                <a:latin typeface="+mn-lt"/>
              </a:rPr>
              <a:t>Пусть дети вдохнут их таинственный запах книг.</a:t>
            </a:r>
            <a:endParaRPr lang="ru-RU" b="0" dirty="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2"/>
          </p:nvPr>
        </p:nvSpPr>
        <p:spPr>
          <a:xfrm>
            <a:off x="611561" y="620688"/>
            <a:ext cx="3008313" cy="48006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Все книги – в открытом доступе.</a:t>
            </a:r>
            <a:endParaRPr lang="ru-RU" sz="2000" dirty="0"/>
          </a:p>
        </p:txBody>
      </p:sp>
      <p:pic>
        <p:nvPicPr>
          <p:cNvPr id="1027" name="Picture 3" descr="C:\Users\Нуриса\Desktop\2.12.2015г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620688"/>
            <a:ext cx="3600451" cy="4800600"/>
          </a:xfrm>
          <a:prstGeom prst="rect">
            <a:avLst/>
          </a:prstGeom>
          <a:noFill/>
        </p:spPr>
      </p:pic>
      <p:pic>
        <p:nvPicPr>
          <p:cNvPr id="1028" name="Picture 4" descr="C:\Users\Нуриса\Desktop\2015.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6" y="1484785"/>
            <a:ext cx="3888431" cy="5067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05332" y="260648"/>
            <a:ext cx="10153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 </a:t>
            </a:r>
          </a:p>
        </p:txBody>
      </p:sp>
      <p:pic>
        <p:nvPicPr>
          <p:cNvPr id="4097" name="Picture 1" descr="C:\Users\Нуриса\Desktop\фантасти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7147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Marker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User\Desktop\информация на сайт библиотека2012г\DSCN03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3" y="3395562"/>
            <a:ext cx="4644008" cy="346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информация на сайт библиотека2012г\DSCN03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4" y="1"/>
            <a:ext cx="4644007" cy="348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информация на сайт библиотека2012г\DSCN039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esktop\информация на сайт библиотека2012г\Изображение 0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45719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163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User\Desktop\информация на сайт библиотека2012г\DSCN0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8720949" y="6858001"/>
            <a:ext cx="423051" cy="31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\Desktop\информация на сайт библиотека2012г\DSCN03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63" y="0"/>
            <a:ext cx="91445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60743"/>
            <a:ext cx="8694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      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121" name="Picture 1" descr="C:\Users\Нуриса\Desktop\Фото05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08104" cy="6858000"/>
          </a:xfrm>
          <a:prstGeom prst="rect">
            <a:avLst/>
          </a:prstGeom>
          <a:noFill/>
        </p:spPr>
      </p:pic>
      <p:sp>
        <p:nvSpPr>
          <p:cNvPr id="26" name="Заголовок 25"/>
          <p:cNvSpPr>
            <a:spLocks noGrp="1"/>
          </p:cNvSpPr>
          <p:nvPr>
            <p:ph type="title"/>
          </p:nvPr>
        </p:nvSpPr>
        <p:spPr>
          <a:xfrm>
            <a:off x="301752" y="457200"/>
            <a:ext cx="8842248" cy="8412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sz="1800" dirty="0" smtClean="0"/>
              <a:t>                                                                                                  </a:t>
            </a:r>
            <a:r>
              <a:rPr lang="ru-RU" sz="1800" cap="none" dirty="0" smtClean="0"/>
              <a:t>Каждый дар оформляется выставкой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92612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Нуриса\Desktop\рекомендательный список ( 1-4 классы)\весёлые стих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7622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Нуриса\Desktop\рекомендательный список ( 1-4 классы)\о детя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786</TotalTime>
  <Words>365</Words>
  <Application>Microsoft Office PowerPoint</Application>
  <PresentationFormat>Экран (4:3)</PresentationFormat>
  <Paragraphs>19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Слайд 1</vt:lpstr>
      <vt:lpstr>Слайд 2</vt:lpstr>
      <vt:lpstr>                                                                      Пусть дети вдохнут их таинственный запах книг.</vt:lpstr>
      <vt:lpstr>Слайд 4</vt:lpstr>
      <vt:lpstr>Слайд 5</vt:lpstr>
      <vt:lpstr>Слайд 6</vt:lpstr>
      <vt:lpstr>                                                                                                    Каждый дар оформляется выставкой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Нуриса</cp:lastModifiedBy>
  <cp:revision>59</cp:revision>
  <dcterms:created xsi:type="dcterms:W3CDTF">2012-11-07T15:32:41Z</dcterms:created>
  <dcterms:modified xsi:type="dcterms:W3CDTF">2017-02-21T13:30:40Z</dcterms:modified>
</cp:coreProperties>
</file>